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94" r:id="rId5"/>
    <p:sldId id="324" r:id="rId6"/>
    <p:sldId id="295" r:id="rId7"/>
    <p:sldId id="300" r:id="rId8"/>
    <p:sldId id="292" r:id="rId9"/>
    <p:sldId id="312" r:id="rId10"/>
    <p:sldId id="306" r:id="rId11"/>
    <p:sldId id="307" r:id="rId12"/>
    <p:sldId id="286" r:id="rId13"/>
    <p:sldId id="287" r:id="rId14"/>
    <p:sldId id="288" r:id="rId15"/>
    <p:sldId id="289" r:id="rId16"/>
    <p:sldId id="296" r:id="rId17"/>
    <p:sldId id="297" r:id="rId18"/>
    <p:sldId id="290" r:id="rId19"/>
    <p:sldId id="291" r:id="rId20"/>
    <p:sldId id="298" r:id="rId21"/>
    <p:sldId id="308" r:id="rId22"/>
    <p:sldId id="309" r:id="rId23"/>
    <p:sldId id="313" r:id="rId24"/>
    <p:sldId id="314" r:id="rId25"/>
    <p:sldId id="299" r:id="rId26"/>
    <p:sldId id="311" r:id="rId27"/>
    <p:sldId id="310" r:id="rId28"/>
    <p:sldId id="320" r:id="rId29"/>
    <p:sldId id="301" r:id="rId30"/>
    <p:sldId id="302" r:id="rId31"/>
    <p:sldId id="304" r:id="rId32"/>
    <p:sldId id="303" r:id="rId33"/>
    <p:sldId id="269" r:id="rId34"/>
    <p:sldId id="318" r:id="rId35"/>
    <p:sldId id="319" r:id="rId36"/>
    <p:sldId id="325" r:id="rId37"/>
    <p:sldId id="281" r:id="rId38"/>
    <p:sldId id="282" r:id="rId39"/>
    <p:sldId id="261" r:id="rId40"/>
    <p:sldId id="283" r:id="rId41"/>
  </p:sldIdLst>
  <p:sldSz cx="12192000" cy="6858000"/>
  <p:notesSz cx="6858000" cy="9144000"/>
  <p:embeddedFontLst>
    <p:embeddedFont>
      <p:font typeface="Bauhaus 93" panose="04030905020B02020C02" pitchFamily="82" charset="0"/>
      <p:regular r:id="rId42"/>
    </p:embeddedFont>
    <p:embeddedFont>
      <p:font typeface="경기천년제목 Light" panose="020204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스웨거 TTF" panose="020B0600000101010101" pitchFamily="50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8"/>
    <a:srgbClr val="CB453E"/>
    <a:srgbClr val="DA2623"/>
    <a:srgbClr val="FC9E7F"/>
    <a:srgbClr val="FA6748"/>
    <a:srgbClr val="FDD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 showGuides="1">
      <p:cViewPr>
        <p:scale>
          <a:sx n="92" d="100"/>
          <a:sy n="92" d="100"/>
        </p:scale>
        <p:origin x="254" y="-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20~30</a:t>
            </a:r>
            <a:r>
              <a:rPr 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 창업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수</a:t>
            </a:r>
            <a:endParaRPr 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563486961625534"/>
          <c:y val="0.18330436867984615"/>
          <c:w val="0.94312364665354331"/>
          <c:h val="0.72387120300989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412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410222</c:v>
                </c:pt>
                <c:pt idx="1">
                  <c:v>425970</c:v>
                </c:pt>
                <c:pt idx="2">
                  <c:v>442604</c:v>
                </c:pt>
                <c:pt idx="3">
                  <c:v>440288</c:v>
                </c:pt>
                <c:pt idx="4">
                  <c:v>490512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54-4E4F-9053-8398EED24E7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53755743"/>
        <c:axId val="1153757407"/>
      </c:lineChart>
      <c:catAx>
        <c:axId val="115375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53757407"/>
        <c:crosses val="autoZero"/>
        <c:auto val="1"/>
        <c:lblAlgn val="ctr"/>
        <c:lblOffset val="100"/>
        <c:noMultiLvlLbl val="0"/>
      </c:catAx>
      <c:valAx>
        <c:axId val="115375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pPr>
            <a:endParaRPr lang="ko-KR"/>
          </a:p>
        </c:txPr>
        <c:crossAx val="115375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0.39242</cdr:x>
      <cdr:y>0.37675</cdr:y>
    </cdr:from>
    <cdr:to>
      <cdr:x>0.60758</cdr:x>
      <cdr:y>0.62325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8A942EA-8C61-45E9-8EAD-93C08D099216}"/>
            </a:ext>
          </a:extLst>
        </cdr:cNvPr>
        <cdr:cNvSpPr txBox="1"/>
      </cdr:nvSpPr>
      <cdr:spPr>
        <a:xfrm xmlns:a="http://schemas.openxmlformats.org/drawingml/2006/main">
          <a:off x="1667651" y="139754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eaVert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3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6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0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6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1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7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4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7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5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5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01C1-0101-4ED9-8F8D-C37070F1C2B8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svgsilh.com/ko/009688/image/14825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98053" y="2252475"/>
            <a:ext cx="8583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청년 산업 현황 대시보드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7598" y="3136611"/>
            <a:ext cx="3754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디엠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정지은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유진영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이현지</a:t>
            </a:r>
            <a:r>
              <a:rPr lang="ko-KR" altLang="en-US" sz="32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61847" y="6657945"/>
            <a:ext cx="3052439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DINGDINGSHOP UNIVERSITY INDUSTRIAL DESIGN 20170402 CHOI EUNZY</a:t>
            </a:r>
            <a:endParaRPr lang="ko-KR" altLang="en-US" sz="7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421467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129143"/>
          <a:ext cx="3250240" cy="3881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KEDCD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설립일자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CHAR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위도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NUMBER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자본금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연령대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신설법인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4551394" y="2103296"/>
            <a:ext cx="6034907" cy="336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 기업 설립 시 갱신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위도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경도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자본금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연령대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 1.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연령대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청년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(2~30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대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데이터 선정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2.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시도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위도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경도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지도 시각화</a:t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업종코드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업종 순위 분석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4.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설립일자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연도별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386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신설법인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56050" y="4076480"/>
            <a:ext cx="9747995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 속성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경도 등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결측 값 제거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설립일자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날짜 단위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단위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단위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알파벳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숫자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추출 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산업분류코드 데이터와 연결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-&gt;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_10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차명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변형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]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컬럼 생성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 중 분류명으로 변경됨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CF857B-B5F0-4818-8665-C88627BD5BC0}"/>
              </a:ext>
            </a:extLst>
          </p:cNvPr>
          <p:cNvGraphicFramePr>
            <a:graphicFrameLocks noGrp="1"/>
          </p:cNvGraphicFramePr>
          <p:nvPr/>
        </p:nvGraphicFramePr>
        <p:xfrm>
          <a:off x="1047750" y="1920875"/>
          <a:ext cx="10096500" cy="2034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42193749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70931646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365949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1625216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1716441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239459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690341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0648346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2181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85150152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745969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41153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1318056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2920429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8732536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KEDCD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기업명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기업형태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업종코드</a:t>
                      </a:r>
                      <a:r>
                        <a:rPr lang="en-US" altLang="ko-KR" sz="900" b="1" u="none" strike="noStrike">
                          <a:effectLst/>
                        </a:rPr>
                        <a:t>_10</a:t>
                      </a:r>
                      <a:r>
                        <a:rPr lang="ko-KR" altLang="en-US" sz="900" b="1" u="none" strike="noStrike">
                          <a:effectLst/>
                        </a:rPr>
                        <a:t>차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업종코드</a:t>
                      </a:r>
                      <a:r>
                        <a:rPr lang="en-US" altLang="ko-KR" sz="900" b="1" u="none" strike="noStrike">
                          <a:effectLst/>
                        </a:rPr>
                        <a:t>_10</a:t>
                      </a:r>
                      <a:r>
                        <a:rPr lang="ko-KR" altLang="en-US" sz="900" b="1" u="none" strike="noStrike">
                          <a:effectLst/>
                        </a:rPr>
                        <a:t>차명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설립일자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성별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우편번호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시도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구군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법정동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경도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자본금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연령대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62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0002184375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*우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20180528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38211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경주시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외동읍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35.7411278445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129.3234422060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20000000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03277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0002391722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***면화학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C20499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그 외 기타 분류 안된 화학제품 제조업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20180123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남성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15619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1.05E+09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34502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0002407385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**나눔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조합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P85709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기타 교육지원 서비스업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20180131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31101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충남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천안시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서북구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두정동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36.8369628136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127.1387524896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0499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0002416041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***설산업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C25112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구조용 금속 판제품 및 공작물 제조업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20180226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17170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용인시 처인구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원삼면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37.1352271801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127.3079290197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1E+08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536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0002416939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**** 스마트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기타법인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M71102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변리사업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20180320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남성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35240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대전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서구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둔산동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36.3532451281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127.3870789570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38335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0002451298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C14300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편조의복 제조업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20180523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10403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고양시 일산동구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장항동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37.6546825345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126.7726001141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1E+08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11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23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1956737"/>
          <a:ext cx="3250240" cy="4253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기준연월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677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4496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총매출액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평균매출액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1049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총종업원수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평균종업원수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86471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기업 일반 현황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8306E-687E-45B4-A07C-2D45F289E292}"/>
              </a:ext>
            </a:extLst>
          </p:cNvPr>
          <p:cNvSpPr txBox="1"/>
          <p:nvPr/>
        </p:nvSpPr>
        <p:spPr>
          <a:xfrm>
            <a:off x="5308123" y="2165831"/>
            <a:ext cx="6298858" cy="336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단위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 기준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기업규모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업종중분류명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    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청년 기업의 매출액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3.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분석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0664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기업 일반 현황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69769" y="4270483"/>
            <a:ext cx="10743325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지역별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연도별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매출액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데이터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매출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액 결측 값 제거 후 산출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총매출액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단위 백만으로 수정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8DAF01-A2A8-45A9-97B4-D92BA77DC52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50320"/>
          <a:ext cx="10515600" cy="1977461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26606424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155233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2407855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45412437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18562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697015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302437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81996254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24394536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23650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1847835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76734598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6782142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3884855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62373044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5465550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02007478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800182"/>
                    </a:ext>
                  </a:extLst>
                </a:gridCol>
              </a:tblGrid>
              <a:tr h="2976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기준연월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시군구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법정동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기업공개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업종대분류코드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업종중분류코드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기업규모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업력구간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대표자성별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대표자연령구간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총매출액</a:t>
                      </a:r>
                      <a:r>
                        <a:rPr lang="en-US" altLang="ko-KR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평균매출액</a:t>
                      </a:r>
                      <a:r>
                        <a:rPr lang="en-US" altLang="ko-KR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총종업원수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평균종업원수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13016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657422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657422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3426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19471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녀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1109091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1109091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065780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21313582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21313582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35478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964599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964599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71812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60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091435"/>
          <a:ext cx="3250240" cy="41256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EW</a:t>
                      </a:r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37643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조기경보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6A295-4116-4C91-8104-3EEB05AEB382}"/>
              </a:ext>
            </a:extLst>
          </p:cNvPr>
          <p:cNvSpPr txBox="1"/>
          <p:nvPr/>
        </p:nvSpPr>
        <p:spPr>
          <a:xfrm>
            <a:off x="4438271" y="2162224"/>
            <a:ext cx="736789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월 단위 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3,665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만개의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대용량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기업의 리스크 데이터로 부도율과 관련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: 17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 지역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월별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연도별 분석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정상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관심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관찰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1,2,3,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휴업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부도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폐업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개로 분류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단기연체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채무불이행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공공정보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신용정보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 여러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리스크 팩터들을 이용하여 이상 징후 포착 및 부도율 예측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3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조기경보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17415" y="4017907"/>
            <a:ext cx="955945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 월 단위 데이터를 연도로 변환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EW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등급별 그룹화 후 결측 데이터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으로 변환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정상률과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부도율 계산 후 추가 속성으로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연도별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EW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전체 등급 총합으로 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비율을 구하고 전년대비 증가율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CC85A33-9ECD-4FC8-B45A-4CAB4EDCC217}"/>
              </a:ext>
            </a:extLst>
          </p:cNvPr>
          <p:cNvGraphicFramePr>
            <a:graphicFrameLocks noGrp="1"/>
          </p:cNvGraphicFramePr>
          <p:nvPr/>
        </p:nvGraphicFramePr>
        <p:xfrm>
          <a:off x="1170298" y="1928927"/>
          <a:ext cx="10096500" cy="203454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74608779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264436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588252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8685138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8272193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886887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92488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047286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5653709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665444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678140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2728209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99272639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73767707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1887750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기준일자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시군구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법정동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기업공개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기업규모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대표자성별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업력구간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대표자연령구간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EW</a:t>
                      </a:r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등급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기업수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1527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D35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전기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가스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증기 및 공기조절 공급업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전기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가스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증기 및 공기조절 공급업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중견기업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533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369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6706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1438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28703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S96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협회 및 단체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수리 및 기타 개인 서비스업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개인 서비스업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폐업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17746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1ADED02C-56D3-42FD-8574-DCC09157B310}"/>
              </a:ext>
            </a:extLst>
          </p:cNvPr>
          <p:cNvGrpSpPr/>
          <p:nvPr/>
        </p:nvGrpSpPr>
        <p:grpSpPr>
          <a:xfrm>
            <a:off x="7711444" y="4206329"/>
            <a:ext cx="3057152" cy="957691"/>
            <a:chOff x="7962653" y="4108204"/>
            <a:chExt cx="3057152" cy="95769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CB51F3-67F9-4C99-ABE6-3FF8A296B031}"/>
                </a:ext>
              </a:extLst>
            </p:cNvPr>
            <p:cNvGrpSpPr/>
            <p:nvPr/>
          </p:nvGrpSpPr>
          <p:grpSpPr>
            <a:xfrm>
              <a:off x="9039776" y="4142565"/>
              <a:ext cx="1980029" cy="923330"/>
              <a:chOff x="7945945" y="3779221"/>
              <a:chExt cx="1980029" cy="92333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154D5F-060A-435D-95C2-03F25BAF079C}"/>
                  </a:ext>
                </a:extLst>
              </p:cNvPr>
              <p:cNvSpPr txBox="1"/>
              <p:nvPr/>
            </p:nvSpPr>
            <p:spPr>
              <a:xfrm>
                <a:off x="7945945" y="3779221"/>
                <a:ext cx="198002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정상 등급의 기업 수 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지역 전체 기업 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D3DAF37-F710-4374-B1A9-9F2E7BA73C2B}"/>
                  </a:ext>
                </a:extLst>
              </p:cNvPr>
              <p:cNvCxnSpPr>
                <a:cxnSpLocks/>
                <a:endCxn id="21" idx="3"/>
              </p:cNvCxnSpPr>
              <p:nvPr/>
            </p:nvCxnSpPr>
            <p:spPr>
              <a:xfrm>
                <a:off x="8005376" y="4231378"/>
                <a:ext cx="1920598" cy="95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C0C6F8-495D-42F2-9036-D5FF743FC870}"/>
                </a:ext>
              </a:extLst>
            </p:cNvPr>
            <p:cNvSpPr txBox="1"/>
            <p:nvPr/>
          </p:nvSpPr>
          <p:spPr>
            <a:xfrm>
              <a:off x="7962653" y="4108204"/>
              <a:ext cx="1136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정상률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7943E0-F53B-4026-8872-4D8FA503BE14}"/>
              </a:ext>
            </a:extLst>
          </p:cNvPr>
          <p:cNvGrpSpPr/>
          <p:nvPr/>
        </p:nvGrpSpPr>
        <p:grpSpPr>
          <a:xfrm>
            <a:off x="5230530" y="5365855"/>
            <a:ext cx="6481327" cy="925167"/>
            <a:chOff x="5154656" y="5286034"/>
            <a:chExt cx="7792129" cy="133342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02B9037-E33B-478A-8949-FEDB4A5A55F2}"/>
                </a:ext>
              </a:extLst>
            </p:cNvPr>
            <p:cNvGrpSpPr/>
            <p:nvPr/>
          </p:nvGrpSpPr>
          <p:grpSpPr>
            <a:xfrm>
              <a:off x="6218548" y="5288681"/>
              <a:ext cx="6728237" cy="1330780"/>
              <a:chOff x="6686461" y="4944398"/>
              <a:chExt cx="6927475" cy="131502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9FC7E7-49DC-42DF-8E02-75ADE0703309}"/>
                  </a:ext>
                </a:extLst>
              </p:cNvPr>
              <p:cNvSpPr txBox="1"/>
              <p:nvPr/>
            </p:nvSpPr>
            <p:spPr>
              <a:xfrm>
                <a:off x="6686461" y="4944398"/>
                <a:ext cx="6927475" cy="131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관심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*0.15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+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1*0.2 +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2*0.3 +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3*0.9 +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부도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*1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                지역 전체 기업 수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–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휴업 기업 수</a:t>
                </a: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6E92D01-3684-45B1-8AAA-DBD9D2FBE86F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>
                <a:off x="6907222" y="5580462"/>
                <a:ext cx="6706714" cy="21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C1E3C-D929-4AB9-A314-52F0B9688C81}"/>
                </a:ext>
              </a:extLst>
            </p:cNvPr>
            <p:cNvSpPr txBox="1"/>
            <p:nvPr/>
          </p:nvSpPr>
          <p:spPr>
            <a:xfrm>
              <a:off x="5154656" y="5286034"/>
              <a:ext cx="1136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부도율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21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91690"/>
              </p:ext>
            </p:extLst>
          </p:nvPr>
        </p:nvGraphicFramePr>
        <p:xfrm>
          <a:off x="484210" y="1956737"/>
          <a:ext cx="3250240" cy="3821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기준연월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677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4496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1049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 이전 데이터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8306E-687E-45B4-A07C-2D45F289E292}"/>
              </a:ext>
            </a:extLst>
          </p:cNvPr>
          <p:cNvSpPr txBox="1"/>
          <p:nvPr/>
        </p:nvSpPr>
        <p:spPr>
          <a:xfrm>
            <a:off x="4551394" y="2103296"/>
            <a:ext cx="698288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단위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단위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전입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4.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분석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4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이전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784933" y="4048624"/>
            <a:ext cx="7840835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시도와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시도가 다른 경우만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 •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8DAF01-A2A8-45A9-97B4-D92BA77DC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85306"/>
              </p:ext>
            </p:extLst>
          </p:nvPr>
        </p:nvGraphicFramePr>
        <p:xfrm>
          <a:off x="633664" y="1950320"/>
          <a:ext cx="10836446" cy="1911081"/>
        </p:xfrm>
        <a:graphic>
          <a:graphicData uri="http://schemas.openxmlformats.org/drawingml/2006/table">
            <a:tbl>
              <a:tblPr/>
              <a:tblGrid>
                <a:gridCol w="677278">
                  <a:extLst>
                    <a:ext uri="{9D8B030D-6E8A-4147-A177-3AD203B41FA5}">
                      <a16:colId xmlns:a16="http://schemas.microsoft.com/office/drawing/2014/main" val="266064247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215523320"/>
                    </a:ext>
                  </a:extLst>
                </a:gridCol>
                <a:gridCol w="667978">
                  <a:extLst>
                    <a:ext uri="{9D8B030D-6E8A-4147-A177-3AD203B41FA5}">
                      <a16:colId xmlns:a16="http://schemas.microsoft.com/office/drawing/2014/main" val="2724078553"/>
                    </a:ext>
                  </a:extLst>
                </a:gridCol>
                <a:gridCol w="686576">
                  <a:extLst>
                    <a:ext uri="{9D8B030D-6E8A-4147-A177-3AD203B41FA5}">
                      <a16:colId xmlns:a16="http://schemas.microsoft.com/office/drawing/2014/main" val="145412437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361856217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69701562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130243781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819962548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4243945369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9236506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61847835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76734598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96782142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13884855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2623730446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546555015"/>
                    </a:ext>
                  </a:extLst>
                </a:gridCol>
              </a:tblGrid>
              <a:tr h="274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기준연월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구군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법정동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구군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법정동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업종대분류코드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업종중분류코드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업종대분류명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업종중분류명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기업규모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대표자성별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업력구간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대표자연령구간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기업수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13016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3426"/>
                  </a:ext>
                </a:extLst>
              </a:tr>
              <a:tr h="15695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19471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지변동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F42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전문직별 공사업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065780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사천면 미노리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농업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임업 및 어업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35478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C10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식료품 제조업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7181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병산동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성산면 산북리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F42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전문직별 공사업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59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614046"/>
          <a:ext cx="3250240" cy="1908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 </a:t>
                      </a:r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구분명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ea typeface="경기천년제목 Light" panose="02020403020101020101" pitchFamily="18" charset="-127"/>
                        </a:rPr>
                        <a:t>산업분류명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579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05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856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디지털 산업혁신 빅데이터 플랫폼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산업 분류 코드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DF9D3-75D5-4874-AF5E-783A26618819}"/>
              </a:ext>
            </a:extLst>
          </p:cNvPr>
          <p:cNvSpPr txBox="1"/>
          <p:nvPr/>
        </p:nvSpPr>
        <p:spPr>
          <a:xfrm>
            <a:off x="4615562" y="2406278"/>
            <a:ext cx="7367891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데이터의 업종코드는 소분류로 구분되어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연계 시 매칭 어려움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분류 코드를 이용해 중분류 단위로 구분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 구분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KSIC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산업분류코드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알파벳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숫자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자리 중분류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중분류명 매칭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20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35605"/>
              </p:ext>
            </p:extLst>
          </p:nvPr>
        </p:nvGraphicFramePr>
        <p:xfrm>
          <a:off x="484210" y="2614046"/>
          <a:ext cx="3250240" cy="1620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행정구역</a:t>
                      </a:r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시군구별</a:t>
                      </a:r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연령별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ea typeface="경기천년제목 Light" panose="02020403020101020101" pitchFamily="18" charset="-127"/>
                        </a:rPr>
                        <a:t>총 인구수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a typeface="경기천년제목 Light" panose="02020403020101020101" pitchFamily="18" charset="-127"/>
                          <a:cs typeface="+mn-cs"/>
                        </a:rPr>
                        <a:t>NUMBER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579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06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8" y="1258731"/>
            <a:ext cx="10638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외부데이터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– KOSIS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행정구역별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/1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세별 주민등록 인구 데이터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DF9D3-75D5-4874-AF5E-783A26618819}"/>
              </a:ext>
            </a:extLst>
          </p:cNvPr>
          <p:cNvSpPr txBox="1"/>
          <p:nvPr/>
        </p:nvSpPr>
        <p:spPr>
          <a:xfrm>
            <a:off x="4615562" y="2406278"/>
            <a:ext cx="7367891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주민등록 신고에 따른 주민등록 연령별 인구통계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 단위의 데이터를 연령대로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(20~29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= 20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인구 데이터 활용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3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83624" y="-3783625"/>
            <a:ext cx="4624755" cy="12192000"/>
            <a:chOff x="0" y="-1"/>
            <a:chExt cx="4624755" cy="6858002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2818620" cy="6858002"/>
              <a:chOff x="2" y="0"/>
              <a:chExt cx="3906566" cy="6858000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2" y="0"/>
                <a:ext cx="2822331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2822335" y="0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437436">
            <a:off x="603752" y="1829030"/>
            <a:ext cx="2064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F98706-C74E-4B13-8CDB-ABD92B1999D6}"/>
              </a:ext>
            </a:extLst>
          </p:cNvPr>
          <p:cNvGrpSpPr/>
          <p:nvPr/>
        </p:nvGrpSpPr>
        <p:grpSpPr>
          <a:xfrm>
            <a:off x="411487" y="3212514"/>
            <a:ext cx="11337054" cy="1998512"/>
            <a:chOff x="518178" y="3614202"/>
            <a:chExt cx="10021972" cy="1424315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67180" y="3784710"/>
              <a:ext cx="1228046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01.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주제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518178" y="4336602"/>
              <a:ext cx="1194579" cy="70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주제 선정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문제점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목적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3975932" y="3614202"/>
              <a:ext cx="2191306" cy="631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03.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분석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4642674" y="4296910"/>
              <a:ext cx="1453900" cy="17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 활용 내용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528968" y="3772133"/>
              <a:ext cx="1842796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04.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7096431" y="4296910"/>
              <a:ext cx="1541758" cy="526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 구현 영상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8699393" y="3772133"/>
              <a:ext cx="1840757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05.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활용방안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9418758" y="4296910"/>
              <a:ext cx="719864" cy="17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활용방안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AF69A143-840B-4E10-AE74-0AAA0CD64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6231" y="3772133"/>
              <a:ext cx="1539792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02.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B35023FB-6B67-41A9-82FE-ED9643784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491" y="4308608"/>
              <a:ext cx="994774" cy="35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사용 데이터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설명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72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6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00203" y="3499141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8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2" descr="MAIN_지역별 인구대비 신설법인수 (2)">
            <a:extLst>
              <a:ext uri="{FF2B5EF4-FFF2-40B4-BE49-F238E27FC236}">
                <a16:creationId xmlns:a16="http://schemas.microsoft.com/office/drawing/2014/main" id="{BAAFE307-DD7E-41D4-A68F-00F813E2A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6" r="10387" b="5485"/>
          <a:stretch/>
        </p:blipFill>
        <p:spPr>
          <a:xfrm>
            <a:off x="284087" y="4187204"/>
            <a:ext cx="3691088" cy="220276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5" name="slide2" descr="PPT분석용">
            <a:extLst>
              <a:ext uri="{FF2B5EF4-FFF2-40B4-BE49-F238E27FC236}">
                <a16:creationId xmlns:a16="http://schemas.microsoft.com/office/drawing/2014/main" id="{54251D6B-72B6-40CC-849F-8F4ED4B68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r="10660" b="5654"/>
          <a:stretch/>
        </p:blipFill>
        <p:spPr>
          <a:xfrm>
            <a:off x="322943" y="1841268"/>
            <a:ext cx="3691088" cy="21975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F593834-985D-4772-A7B8-C45E979C4BBA}"/>
              </a:ext>
            </a:extLst>
          </p:cNvPr>
          <p:cNvSpPr txBox="1"/>
          <p:nvPr/>
        </p:nvSpPr>
        <p:spPr>
          <a:xfrm>
            <a:off x="305738" y="1766543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신설법인 수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FAA0BF-918A-40F3-870A-4F6B424B4496}"/>
              </a:ext>
            </a:extLst>
          </p:cNvPr>
          <p:cNvSpPr txBox="1"/>
          <p:nvPr/>
        </p:nvSpPr>
        <p:spPr>
          <a:xfrm>
            <a:off x="205430" y="422117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청년인구 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D2F8D56-D1B1-4AAA-80EA-C1043A91B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66" t="56427" r="54999" b="17589"/>
          <a:stretch/>
        </p:blipFill>
        <p:spPr>
          <a:xfrm>
            <a:off x="3989702" y="1681932"/>
            <a:ext cx="2101468" cy="21991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89709C1-DFB0-4D7E-9BA2-BFF6503E9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87" t="44965" r="55957" b="27225"/>
          <a:stretch/>
        </p:blipFill>
        <p:spPr>
          <a:xfrm>
            <a:off x="4014031" y="3982033"/>
            <a:ext cx="2145888" cy="243078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C861A27-6464-47DE-AAC3-0C86A2F56CA0}"/>
              </a:ext>
            </a:extLst>
          </p:cNvPr>
          <p:cNvSpPr txBox="1"/>
          <p:nvPr/>
        </p:nvSpPr>
        <p:spPr>
          <a:xfrm>
            <a:off x="4246007" y="1416978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신설법인 수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5E78BE-4858-473F-B393-FD9FFC2F9F92}"/>
              </a:ext>
            </a:extLst>
          </p:cNvPr>
          <p:cNvSpPr txBox="1"/>
          <p:nvPr/>
        </p:nvSpPr>
        <p:spPr>
          <a:xfrm>
            <a:off x="4246007" y="3900302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청년인구 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48BBE8-2B26-413B-BF50-8ECF879CC263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24C1B99-5A1A-4921-8F8B-4B3EFD73F7E6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E2A1223-731D-45AA-BEAC-0ADE9E0E644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래픽 45" descr="돋보기 단색으로 채워진">
              <a:extLst>
                <a:ext uri="{FF2B5EF4-FFF2-40B4-BE49-F238E27FC236}">
                  <a16:creationId xmlns:a16="http://schemas.microsoft.com/office/drawing/2014/main" id="{8F143BCF-BBBD-463B-AB0F-0A1E1EE0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AEE6C86-71EC-4C5C-AEB6-FC628A44CE34}"/>
              </a:ext>
            </a:extLst>
          </p:cNvPr>
          <p:cNvSpPr txBox="1"/>
          <p:nvPr/>
        </p:nvSpPr>
        <p:spPr>
          <a:xfrm>
            <a:off x="6784809" y="2301852"/>
            <a:ext cx="4742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 법인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(12,277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(10,260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(1,782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순으로 수도권과 다른 지역의 차이가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 이상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청년인구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(3,710,307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(2,935,517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(850,001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순으로 수도권과 다른 지역의 차이가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 이상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문제점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및 경기의 값이 월등히 높아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수도권을 제외한 지역 간의 비교가 어려움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해결 방안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인구 대비 신설 법인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BF737DD-2BC1-4ADF-BD1B-8215A513ACCA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신설 법인 수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,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청년인구 수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200A32-AD74-460A-B97F-D4EEC437F81C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4009B6-6C91-4F9E-B06D-EA1B2933B089}"/>
              </a:ext>
            </a:extLst>
          </p:cNvPr>
          <p:cNvSpPr txBox="1"/>
          <p:nvPr/>
        </p:nvSpPr>
        <p:spPr>
          <a:xfrm>
            <a:off x="4945537" y="6485683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96826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64EA13-262E-44C0-8D65-FAD1D81CCA3F}"/>
              </a:ext>
            </a:extLst>
          </p:cNvPr>
          <p:cNvGrpSpPr/>
          <p:nvPr/>
        </p:nvGrpSpPr>
        <p:grpSpPr>
          <a:xfrm>
            <a:off x="8784391" y="2311114"/>
            <a:ext cx="3834130" cy="1477328"/>
            <a:chOff x="8967138" y="2292906"/>
            <a:chExt cx="3834130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E56BA1-5F83-406A-8AC3-163C13EB5562}"/>
                </a:ext>
              </a:extLst>
            </p:cNvPr>
            <p:cNvSpPr txBox="1"/>
            <p:nvPr/>
          </p:nvSpPr>
          <p:spPr>
            <a:xfrm>
              <a:off x="8967138" y="2292906"/>
              <a:ext cx="38341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신설 법인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청년인구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D4090E0-EEC9-454F-A7DE-B6D3FA185CF4}"/>
                </a:ext>
              </a:extLst>
            </p:cNvPr>
            <p:cNvCxnSpPr>
              <a:cxnSpLocks/>
            </p:cNvCxnSpPr>
            <p:nvPr/>
          </p:nvCxnSpPr>
          <p:spPr>
            <a:xfrm>
              <a:off x="8967138" y="2762054"/>
              <a:ext cx="1616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FEDE93-43A6-44E5-8741-153CEE9BA786}"/>
              </a:ext>
            </a:extLst>
          </p:cNvPr>
          <p:cNvSpPr txBox="1"/>
          <p:nvPr/>
        </p:nvSpPr>
        <p:spPr>
          <a:xfrm>
            <a:off x="7312513" y="2629630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 활성도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61C6EA-0388-4460-9CAB-AB36169C9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08" b="5390"/>
          <a:stretch/>
        </p:blipFill>
        <p:spPr>
          <a:xfrm>
            <a:off x="483764" y="1844265"/>
            <a:ext cx="5181376" cy="36548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8D8E65-0DDB-46FB-9C67-3732F1EB9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40" t="16775" r="301" b="75337"/>
          <a:stretch/>
        </p:blipFill>
        <p:spPr>
          <a:xfrm>
            <a:off x="483764" y="5270724"/>
            <a:ext cx="2042620" cy="51011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C8CC17-13C3-4200-A636-D8B19D844991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DD13A8-1DDF-4AB8-A658-16BB0F7D6DF8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DA961B8-252A-44D1-8122-D5A7C3F01422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BE24BF3-0720-4F70-961A-7EFD204D2FC7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돋보기 단색으로 채워진">
                <a:extLst>
                  <a:ext uri="{FF2B5EF4-FFF2-40B4-BE49-F238E27FC236}">
                    <a16:creationId xmlns:a16="http://schemas.microsoft.com/office/drawing/2014/main" id="{7D0AC1C0-E850-40FF-81F5-24D1CCD1C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 창업 활성도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F00D9-37BB-4C79-8AA5-C3F859B6DCE2}"/>
              </a:ext>
            </a:extLst>
          </p:cNvPr>
          <p:cNvSpPr txBox="1"/>
          <p:nvPr/>
        </p:nvSpPr>
        <p:spPr>
          <a:xfrm>
            <a:off x="6725899" y="3683649"/>
            <a:ext cx="4790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 인구 대비 신설법인 수치가 계산되어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간의 인구 차이로 인한 격차 감소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 활성도는 서울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(0.00418), </a:t>
            </a:r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(0.00289)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(0.00276)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순으로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수 순위와 차이 존재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CDFA63-DDE4-4E2A-BA57-55C99B459030}"/>
              </a:ext>
            </a:extLst>
          </p:cNvPr>
          <p:cNvSpPr txBox="1"/>
          <p:nvPr/>
        </p:nvSpPr>
        <p:spPr>
          <a:xfrm>
            <a:off x="3886950" y="594650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6E966F-238B-4242-BCF7-7318FB9C12A6}"/>
              </a:ext>
            </a:extLst>
          </p:cNvPr>
          <p:cNvSpPr/>
          <p:nvPr/>
        </p:nvSpPr>
        <p:spPr>
          <a:xfrm>
            <a:off x="205430" y="1256231"/>
            <a:ext cx="3160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 법인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30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인구 수 및 지역별 비중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879734" y="605729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7076488" y="2443456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청년인구 수를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POINT 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표시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마우스 터치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비중 차트 표시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청년 분포 확인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E9F22C-D6AE-4FE3-A7CB-671BE691E8D9}"/>
              </a:ext>
            </a:extLst>
          </p:cNvPr>
          <p:cNvGrpSpPr/>
          <p:nvPr/>
        </p:nvGrpSpPr>
        <p:grpSpPr>
          <a:xfrm>
            <a:off x="821620" y="1656341"/>
            <a:ext cx="5354532" cy="4258301"/>
            <a:chOff x="405245" y="1483973"/>
            <a:chExt cx="5851861" cy="4533283"/>
          </a:xfrm>
        </p:grpSpPr>
        <p:pic>
          <p:nvPicPr>
            <p:cNvPr id="32" name="slide6" descr="MAIN_청년인구">
              <a:extLst>
                <a:ext uri="{FF2B5EF4-FFF2-40B4-BE49-F238E27FC236}">
                  <a16:creationId xmlns:a16="http://schemas.microsoft.com/office/drawing/2014/main" id="{D21EE92F-F37B-46ED-A6F5-810898CE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3" t="39544" r="47424" b="43433"/>
            <a:stretch/>
          </p:blipFill>
          <p:spPr>
            <a:xfrm>
              <a:off x="405245" y="1483973"/>
              <a:ext cx="2179620" cy="1341968"/>
            </a:xfrm>
            <a:prstGeom prst="rect">
              <a:avLst/>
            </a:prstGeom>
          </p:spPr>
        </p:pic>
        <p:pic>
          <p:nvPicPr>
            <p:cNvPr id="41" name="slide8" descr="MAIN_전국청년인구수">
              <a:extLst>
                <a:ext uri="{FF2B5EF4-FFF2-40B4-BE49-F238E27FC236}">
                  <a16:creationId xmlns:a16="http://schemas.microsoft.com/office/drawing/2014/main" id="{8F97E86A-2832-470E-845F-ECEFC0C82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71" t="23032" r="38493" b="24300"/>
            <a:stretch/>
          </p:blipFill>
          <p:spPr>
            <a:xfrm>
              <a:off x="2338247" y="2405343"/>
              <a:ext cx="3918859" cy="36119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그래픽 4" descr="커서 단색으로 채워진">
              <a:extLst>
                <a:ext uri="{FF2B5EF4-FFF2-40B4-BE49-F238E27FC236}">
                  <a16:creationId xmlns:a16="http://schemas.microsoft.com/office/drawing/2014/main" id="{F8D3577A-8E9E-4424-88DA-A73AD7AB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55510" y="2198300"/>
              <a:ext cx="517995" cy="517995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3C4B2A-FB2B-4F30-9A02-339906A9444F}"/>
              </a:ext>
            </a:extLst>
          </p:cNvPr>
          <p:cNvSpPr/>
          <p:nvPr/>
        </p:nvSpPr>
        <p:spPr>
          <a:xfrm>
            <a:off x="205430" y="1256231"/>
            <a:ext cx="6340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KOSIS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행정구역별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세별 주민등록 인구 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신설 법인 수 및 지역별 비중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879734" y="605729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7150601" y="2405352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신설 법인 수를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POINT 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표시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마우스 터치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비중 차트 표시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신설 법인 분포 확인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slide6">
            <a:extLst>
              <a:ext uri="{FF2B5EF4-FFF2-40B4-BE49-F238E27FC236}">
                <a16:creationId xmlns:a16="http://schemas.microsoft.com/office/drawing/2014/main" id="{71CACC7F-C605-4852-965A-0C17A8AF7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8" b="8168"/>
          <a:stretch/>
        </p:blipFill>
        <p:spPr>
          <a:xfrm>
            <a:off x="821619" y="1659119"/>
            <a:ext cx="1994382" cy="1279016"/>
          </a:xfrm>
          <a:prstGeom prst="rect">
            <a:avLst/>
          </a:prstGeom>
        </p:spPr>
      </p:pic>
      <p:pic>
        <p:nvPicPr>
          <p:cNvPr id="41" name="slide8">
            <a:extLst>
              <a:ext uri="{FF2B5EF4-FFF2-40B4-BE49-F238E27FC236}">
                <a16:creationId xmlns:a16="http://schemas.microsoft.com/office/drawing/2014/main" id="{8F97E86A-2832-470E-845F-ECEFC0C82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76" b="4076"/>
          <a:stretch/>
        </p:blipFill>
        <p:spPr>
          <a:xfrm>
            <a:off x="2590342" y="2537267"/>
            <a:ext cx="3585809" cy="3442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8D3577A-8E9E-4424-88DA-A73AD7ABF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3135" y="2339937"/>
            <a:ext cx="473972" cy="49369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DFC576-07BB-4670-8E34-300F4E57CABE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 법인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61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기업일반데이터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9" name="slide5" descr="전국 총매평균 (ppt)">
            <a:extLst>
              <a:ext uri="{FF2B5EF4-FFF2-40B4-BE49-F238E27FC236}">
                <a16:creationId xmlns:a16="http://schemas.microsoft.com/office/drawing/2014/main" id="{0E72B6D7-501A-4EDD-B31B-C49FD3FC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8" r="10839" b="6239"/>
          <a:stretch/>
        </p:blipFill>
        <p:spPr>
          <a:xfrm>
            <a:off x="379915" y="2459874"/>
            <a:ext cx="5716084" cy="3484284"/>
          </a:xfrm>
          <a:prstGeom prst="rect">
            <a:avLst/>
          </a:prstGeom>
        </p:spPr>
      </p:pic>
      <p:pic>
        <p:nvPicPr>
          <p:cNvPr id="23" name="slide5" descr="전국 총매평균 (ppt)">
            <a:extLst>
              <a:ext uri="{FF2B5EF4-FFF2-40B4-BE49-F238E27FC236}">
                <a16:creationId xmlns:a16="http://schemas.microsoft.com/office/drawing/2014/main" id="{6D7D8C82-626B-41F1-9A88-240546B57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5" t="5654" r="-385" b="85081"/>
          <a:stretch/>
        </p:blipFill>
        <p:spPr>
          <a:xfrm>
            <a:off x="5177074" y="2276748"/>
            <a:ext cx="796011" cy="40808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EAFA49-BBD8-410E-9557-8E6D3A6F391B}"/>
              </a:ext>
            </a:extLst>
          </p:cNvPr>
          <p:cNvGrpSpPr/>
          <p:nvPr/>
        </p:nvGrpSpPr>
        <p:grpSpPr>
          <a:xfrm>
            <a:off x="7186825" y="2586565"/>
            <a:ext cx="4312018" cy="1497045"/>
            <a:chOff x="8272423" y="2534410"/>
            <a:chExt cx="4545749" cy="147732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635DAF5-D809-4CFE-981F-4287ACD31431}"/>
                </a:ext>
              </a:extLst>
            </p:cNvPr>
            <p:cNvGrpSpPr/>
            <p:nvPr/>
          </p:nvGrpSpPr>
          <p:grpSpPr>
            <a:xfrm>
              <a:off x="8984042" y="2534410"/>
              <a:ext cx="3834130" cy="1477328"/>
              <a:chOff x="8859246" y="2285451"/>
              <a:chExt cx="3834130" cy="14773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B948E6-3519-4857-9624-1BB3AE699609}"/>
                  </a:ext>
                </a:extLst>
              </p:cNvPr>
              <p:cNvSpPr txBox="1"/>
              <p:nvPr/>
            </p:nvSpPr>
            <p:spPr>
              <a:xfrm>
                <a:off x="8859246" y="2285451"/>
                <a:ext cx="383413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      지역 전체 청년기업 총 매출액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r>
                  <a:rPr lang="en-US" altLang="ko-KR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      </a:t>
                </a:r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지역 전체 청년기업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A223C96-A9BC-487C-90BD-400257054377}"/>
                  </a:ext>
                </a:extLst>
              </p:cNvPr>
              <p:cNvCxnSpPr/>
              <p:nvPr/>
            </p:nvCxnSpPr>
            <p:spPr>
              <a:xfrm>
                <a:off x="9428610" y="2775864"/>
                <a:ext cx="28993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CE671D-89D6-4AC6-B793-525912401153}"/>
                </a:ext>
              </a:extLst>
            </p:cNvPr>
            <p:cNvSpPr txBox="1"/>
            <p:nvPr/>
          </p:nvSpPr>
          <p:spPr>
            <a:xfrm>
              <a:off x="8272423" y="2808544"/>
              <a:ext cx="850354" cy="364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평균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A89B58-F493-49B7-AA61-5B4606974366}"/>
              </a:ext>
            </a:extLst>
          </p:cNvPr>
          <p:cNvSpPr txBox="1"/>
          <p:nvPr/>
        </p:nvSpPr>
        <p:spPr>
          <a:xfrm>
            <a:off x="7212424" y="4332692"/>
            <a:ext cx="4131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청년 기업의 매출 평균 시각화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-&gt;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현황 파악 및 비교분석이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79CBD70-AEF8-43BE-BE96-5F39FE834874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CCC27C-B2A9-40C6-9C33-3BB8E20D0B42}"/>
                </a:ext>
              </a:extLst>
            </p:cNvPr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5B2C13C-289B-468A-BFF0-83CFAB14FB89}"/>
                </a:ext>
              </a:extLst>
            </p:cNvPr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C5DF86-E71B-4E2B-8FFB-6953FDAD23AB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8D17EC5-150A-4F92-B42D-38A84156ABB9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B43878D-F600-48EB-B50B-F4895AA3E41B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8776A6-1990-4592-9506-DA64915112DB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래픽 41" descr="돋보기 단색으로 채워진">
                <a:extLst>
                  <a:ext uri="{FF2B5EF4-FFF2-40B4-BE49-F238E27FC236}">
                    <a16:creationId xmlns:a16="http://schemas.microsoft.com/office/drawing/2014/main" id="{85B7C700-B492-40D5-A0E2-A6C946CBA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1BF65C3-5A5D-4686-9664-78FC2EC2AF9B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시도별 총매출액 평균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B19CB7-FC39-4DB9-BC1C-640F165F9BBD}"/>
              </a:ext>
            </a:extLst>
          </p:cNvPr>
          <p:cNvSpPr txBox="1"/>
          <p:nvPr/>
        </p:nvSpPr>
        <p:spPr>
          <a:xfrm>
            <a:off x="4879734" y="605729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2018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평균</a:t>
            </a:r>
          </a:p>
        </p:txBody>
      </p:sp>
    </p:spTree>
    <p:extLst>
      <p:ext uri="{BB962C8B-B14F-4D97-AF65-F5344CB8AC3E}">
        <p14:creationId xmlns:p14="http://schemas.microsoft.com/office/powerpoint/2010/main" val="867605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 대비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pic>
        <p:nvPicPr>
          <p:cNvPr id="33" name="slide4" descr="MAIN_년도별_뜨는업종">
            <a:extLst>
              <a:ext uri="{FF2B5EF4-FFF2-40B4-BE49-F238E27FC236}">
                <a16:creationId xmlns:a16="http://schemas.microsoft.com/office/drawing/2014/main" id="{880E6143-473B-4B86-9CA5-4CAB7F4E1B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0" b="10164"/>
          <a:stretch/>
        </p:blipFill>
        <p:spPr>
          <a:xfrm>
            <a:off x="261228" y="1605597"/>
            <a:ext cx="5718953" cy="41685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6801972" y="3429420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창업 트렌드를 나타낼 수 있음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데이터는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대비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증가 업종으로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코로나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19’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이슈가 반영되어 마스크 등 의료용 물질 및 의약품 제조업의 증가율이 높게 나타남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49EDED-1284-4CA1-B378-CB7C3D6C5033}"/>
              </a:ext>
            </a:extLst>
          </p:cNvPr>
          <p:cNvGrpSpPr/>
          <p:nvPr/>
        </p:nvGrpSpPr>
        <p:grpSpPr>
          <a:xfrm>
            <a:off x="6984761" y="2168801"/>
            <a:ext cx="4284639" cy="1886976"/>
            <a:chOff x="7384908" y="2195851"/>
            <a:chExt cx="4284639" cy="18869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FB4E2D-91FF-4528-B99A-1626E75F7142}"/>
                </a:ext>
              </a:extLst>
            </p:cNvPr>
            <p:cNvSpPr txBox="1"/>
            <p:nvPr/>
          </p:nvSpPr>
          <p:spPr>
            <a:xfrm>
              <a:off x="10852220" y="2379461"/>
              <a:ext cx="8173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X 100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FF80D8-24D1-407D-AC01-12A87E6AAF94}"/>
                </a:ext>
              </a:extLst>
            </p:cNvPr>
            <p:cNvGrpSpPr/>
            <p:nvPr/>
          </p:nvGrpSpPr>
          <p:grpSpPr>
            <a:xfrm>
              <a:off x="7672742" y="2195851"/>
              <a:ext cx="3636576" cy="1886976"/>
              <a:chOff x="7895156" y="2315517"/>
              <a:chExt cx="3834132" cy="205877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48EDB4-67F3-4A32-995D-099569828515}"/>
                  </a:ext>
                </a:extLst>
              </p:cNvPr>
              <p:cNvSpPr txBox="1"/>
              <p:nvPr/>
            </p:nvSpPr>
            <p:spPr>
              <a:xfrm>
                <a:off x="7895156" y="2315517"/>
                <a:ext cx="3834132" cy="205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증가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작년 신설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3EFD5AB-3370-46B9-8831-6515DB756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6484" y="2776351"/>
                <a:ext cx="1991195" cy="83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BB87B1-1FF9-4798-939C-FF6171131B37}"/>
                </a:ext>
              </a:extLst>
            </p:cNvPr>
            <p:cNvSpPr txBox="1"/>
            <p:nvPr/>
          </p:nvSpPr>
          <p:spPr>
            <a:xfrm>
              <a:off x="7384908" y="2399993"/>
              <a:ext cx="101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증가율 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055A656-5441-4D0F-A826-2D8ACDD37131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71AB58-FEEE-455B-932B-D83344EB6AF1}"/>
              </a:ext>
            </a:extLst>
          </p:cNvPr>
          <p:cNvSpPr txBox="1"/>
          <p:nvPr/>
        </p:nvSpPr>
        <p:spPr>
          <a:xfrm>
            <a:off x="4572244" y="5814791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235243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pic>
        <p:nvPicPr>
          <p:cNvPr id="23" name="slide5" descr="MAIN_년도별_많은업종">
            <a:extLst>
              <a:ext uri="{FF2B5EF4-FFF2-40B4-BE49-F238E27FC236}">
                <a16:creationId xmlns:a16="http://schemas.microsoft.com/office/drawing/2014/main" id="{74C98D09-8A02-447F-A631-BB2E2A2C4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0" b="8453"/>
          <a:stretch/>
        </p:blipFill>
        <p:spPr>
          <a:xfrm>
            <a:off x="231154" y="1660709"/>
            <a:ext cx="5703742" cy="41438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B821708-3106-424F-93DF-34B8BECDD860}"/>
              </a:ext>
            </a:extLst>
          </p:cNvPr>
          <p:cNvSpPr txBox="1"/>
          <p:nvPr/>
        </p:nvSpPr>
        <p:spPr>
          <a:xfrm>
            <a:off x="6784809" y="2274419"/>
            <a:ext cx="47320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청년들이 가장 많이 창업한 업종 확인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업종의 종류는 연도 별 큰 차이가 없음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소매업에 포함된 전자상거래가 크게 늘면서        창업 수가 많은 것으로 판단됨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AA0176-02B8-42A9-84A3-18F3BA11C693}"/>
              </a:ext>
            </a:extLst>
          </p:cNvPr>
          <p:cNvSpPr txBox="1"/>
          <p:nvPr/>
        </p:nvSpPr>
        <p:spPr>
          <a:xfrm>
            <a:off x="4572244" y="5814791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4EF83-DA85-4CBE-80FE-0983C981A759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986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신설법인 수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565625" y="552759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6784810" y="2151608"/>
            <a:ext cx="4557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시도 중 지역 선택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기준으로 신설법인 수를 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분포 시각화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분포의 정도는 각 구역의 정책 또는 지역 입지에 영향을 받을 수 있음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3318E4-ADCA-491D-8E87-78437CF80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7" t="17824" r="10907" b="12595"/>
          <a:stretch/>
        </p:blipFill>
        <p:spPr>
          <a:xfrm>
            <a:off x="258443" y="1753333"/>
            <a:ext cx="6037726" cy="3682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5D4B8A-28A2-4B9A-80CE-452331D13D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3" t="83397" r="70417" b="12012"/>
          <a:stretch/>
        </p:blipFill>
        <p:spPr>
          <a:xfrm>
            <a:off x="205430" y="5505296"/>
            <a:ext cx="2225040" cy="36479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7FE782-DA02-468D-A1DA-413003F246BF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447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8" name="slide2" descr="시트 1">
            <a:extLst>
              <a:ext uri="{FF2B5EF4-FFF2-40B4-BE49-F238E27FC236}">
                <a16:creationId xmlns:a16="http://schemas.microsoft.com/office/drawing/2014/main" id="{51857624-72A9-429D-A555-530C30D8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7" t="7282" r="39829" b="14096"/>
          <a:stretch/>
        </p:blipFill>
        <p:spPr>
          <a:xfrm rot="21415898">
            <a:off x="873017" y="1497925"/>
            <a:ext cx="4366713" cy="473449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BE033C1-CC94-4F8B-B655-975F33CC572E}"/>
              </a:ext>
            </a:extLst>
          </p:cNvPr>
          <p:cNvSpPr txBox="1"/>
          <p:nvPr/>
        </p:nvSpPr>
        <p:spPr>
          <a:xfrm>
            <a:off x="6660032" y="2693489"/>
            <a:ext cx="51751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시도 중 지역 선택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ea typeface="경기천년제목 Light" panose="02020403020101020101" pitchFamily="18" charset="-127"/>
              </a:rPr>
              <a:t>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ea typeface="경기천년제목 Light" panose="02020403020101020101" pitchFamily="18" charset="-127"/>
            </a:endParaRPr>
          </a:p>
          <a:p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경기천년제목 Light" panose="02020403020101020101" pitchFamily="18" charset="-127"/>
              </a:rPr>
              <a:t>지도로 한눈에 지역 별 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추이 확인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pic>
        <p:nvPicPr>
          <p:cNvPr id="25" name="slide2" descr="시트 1">
            <a:extLst>
              <a:ext uri="{FF2B5EF4-FFF2-40B4-BE49-F238E27FC236}">
                <a16:creationId xmlns:a16="http://schemas.microsoft.com/office/drawing/2014/main" id="{1AB352AD-17B5-45D9-83D0-D8C0A87E3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1" t="26932" r="-54" b="64539"/>
          <a:stretch/>
        </p:blipFill>
        <p:spPr>
          <a:xfrm>
            <a:off x="3929697" y="5245870"/>
            <a:ext cx="1349313" cy="4375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386061-3EC2-481D-9AD4-F391F7AE642B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B98322-BE75-4E32-856D-BD8131429547}"/>
                </a:ext>
              </a:extLst>
            </p:cNvPr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0A8EE5-4A84-4C04-A749-285A9A0A93A7}"/>
                </a:ext>
              </a:extLst>
            </p:cNvPr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451CCF-329E-4728-9C22-AC98EB9080B4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55DF19-FBC8-4597-AF13-81E2DB570CAC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A082754-1F42-4F31-B424-33C58A5BB3FC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3EB8AFE-4650-447B-93E2-1D7703B37C3B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7FC4D462-0BB3-45DF-8F5D-C56C80A54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DAB6C63-289F-47CD-BD5C-7D588093B58E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별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전입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021BAF-51EB-48EA-A855-47126DCCC0A9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기업이전데이터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8B319F-1A77-4023-AADD-8D635BCA73A9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94002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9" y="-3734292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29218" y="3670057"/>
            <a:ext cx="106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01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92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9" name="slide14" descr="EW등급비율">
            <a:extLst>
              <a:ext uri="{FF2B5EF4-FFF2-40B4-BE49-F238E27FC236}">
                <a16:creationId xmlns:a16="http://schemas.microsoft.com/office/drawing/2014/main" id="{F32EE237-D3A3-44EA-B72A-229C588F3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3" r="21179" b="29462"/>
          <a:stretch/>
        </p:blipFill>
        <p:spPr>
          <a:xfrm>
            <a:off x="328568" y="1974940"/>
            <a:ext cx="5090201" cy="303686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797561" y="2178903"/>
            <a:ext cx="48572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분포를 확인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전년대비 증가율을 구하여 등급의 추세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상황과 변화율을 비교하는데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930222-3CAA-4DD9-B8D1-6CFF5165FCB9}"/>
              </a:ext>
            </a:extLst>
          </p:cNvPr>
          <p:cNvSpPr txBox="1"/>
          <p:nvPr/>
        </p:nvSpPr>
        <p:spPr>
          <a:xfrm>
            <a:off x="6757955" y="4758596"/>
            <a:ext cx="4976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 대비 증가율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올해 비율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전년도 비율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DE70F97-8BD1-4947-981C-03733E31AB57}"/>
              </a:ext>
            </a:extLst>
          </p:cNvPr>
          <p:cNvGrpSpPr/>
          <p:nvPr/>
        </p:nvGrpSpPr>
        <p:grpSpPr>
          <a:xfrm>
            <a:off x="8423783" y="4463555"/>
            <a:ext cx="2297284" cy="1200329"/>
            <a:chOff x="8058578" y="1732898"/>
            <a:chExt cx="2297284" cy="1200329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B9D1DB-8DA4-40F7-A2EF-286C1DE0EDE4}"/>
                </a:ext>
              </a:extLst>
            </p:cNvPr>
            <p:cNvCxnSpPr/>
            <p:nvPr/>
          </p:nvCxnSpPr>
          <p:spPr>
            <a:xfrm>
              <a:off x="8058578" y="2179271"/>
              <a:ext cx="22972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C730242-528D-4201-B47B-8124404E8DEF}"/>
                </a:ext>
              </a:extLst>
            </p:cNvPr>
            <p:cNvSpPr txBox="1"/>
            <p:nvPr/>
          </p:nvSpPr>
          <p:spPr>
            <a:xfrm>
              <a:off x="8102590" y="1732898"/>
              <a:ext cx="19303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해당 등급의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전체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74D7BF3-6C1E-450B-AB6A-2824D7068027}"/>
              </a:ext>
            </a:extLst>
          </p:cNvPr>
          <p:cNvSpPr txBox="1"/>
          <p:nvPr/>
        </p:nvSpPr>
        <p:spPr>
          <a:xfrm>
            <a:off x="7158261" y="477211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 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1CE79D-96F7-4B73-90C2-C0919F0F48BF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6E96F-6873-4243-8B09-CE964B727D2D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768E59-8DB3-44D1-9FB7-254FB597DDE6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BDF2F6E-81FB-4FC9-81F6-CAB844AE9B9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돋보기 단색으로 채워진">
                <a:extLst>
                  <a:ext uri="{FF2B5EF4-FFF2-40B4-BE49-F238E27FC236}">
                    <a16:creationId xmlns:a16="http://schemas.microsoft.com/office/drawing/2014/main" id="{028B9F4F-7E72-4CEB-9A31-6058CE24D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3FB1FD-5165-4713-BFF6-359612886F84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16B9B-EA65-4D99-81FC-925360AE98F3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비율과 전년대비 증가율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69CF9-189D-4A22-943B-181DC42F23DB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2592108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614207" y="2208641"/>
            <a:ext cx="486764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구체적인 각 연도별 월별 변화를 확인가능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전국적으로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8~9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폐업 기업이 크게 높아짐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1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부가가치세 확정 신고 기간 이후 폐업신고로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 기업이 증가한다고 유추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월별 변화의 특이점을 찾아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변화의 이유 확인 가능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346E5-52F6-4D06-B4D2-105A1EA2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0" y="1887699"/>
            <a:ext cx="5352385" cy="33688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16C3EB-3541-44D8-963B-EBB1DFACE0F5}"/>
              </a:ext>
            </a:extLst>
          </p:cNvPr>
          <p:cNvSpPr txBox="1"/>
          <p:nvPr/>
        </p:nvSpPr>
        <p:spPr>
          <a:xfrm>
            <a:off x="2598117" y="1779027"/>
            <a:ext cx="131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관찰 </a:t>
            </a:r>
            <a:r>
              <a: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1A2B86-D132-4A50-9AE9-D9F31EEB1828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6F4C96-AFAE-4341-92D3-56722FFB200C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07DD76-32C8-4116-A755-FAD33E10FE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E566943-1AA4-413B-A1A4-D34B73823D5F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12D83D42-6B9E-4B42-9BDE-1EC031439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134D82-ECFB-46B5-8479-0649A50C7945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월별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930AD-F835-46EE-9A12-A3381C7257C9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4057572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2478100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등급별 시간에 따른 변화를 시각화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 등급이 낮아짐에 따른 관찰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증가처럼 연도별          정책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현황 등에 따라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등급의 수치 변화 확인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관찰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폐업과 같은 위험 수치의 변화에 따라             지역의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위험도를 구할 수 있음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3414E-9725-4C77-84B1-E0511567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9" y="1858669"/>
            <a:ext cx="4904914" cy="40906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EA7781-F9AB-43CA-B377-5E0DA4F0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41" y="6002187"/>
            <a:ext cx="4046980" cy="1969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3973082" y="616485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301043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8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12652" y="3571206"/>
            <a:ext cx="1911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5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064527-2EB5-4B92-B9DC-578B6874C710}"/>
              </a:ext>
            </a:extLst>
          </p:cNvPr>
          <p:cNvGrpSpPr/>
          <p:nvPr/>
        </p:nvGrpSpPr>
        <p:grpSpPr>
          <a:xfrm>
            <a:off x="1177670" y="1029589"/>
            <a:ext cx="9291182" cy="5240681"/>
            <a:chOff x="1639942" y="1027383"/>
            <a:chExt cx="9511967" cy="530987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5773C07-5C37-4E6D-8AE5-047BBD63DEB5}"/>
                </a:ext>
              </a:extLst>
            </p:cNvPr>
            <p:cNvSpPr/>
            <p:nvPr/>
          </p:nvSpPr>
          <p:spPr>
            <a:xfrm>
              <a:off x="1639942" y="1027383"/>
              <a:ext cx="9511967" cy="53098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slide2" descr="대시보드:MAIN">
              <a:extLst>
                <a:ext uri="{FF2B5EF4-FFF2-40B4-BE49-F238E27FC236}">
                  <a16:creationId xmlns:a16="http://schemas.microsoft.com/office/drawing/2014/main" id="{13371C59-6986-4CC7-A90B-704972870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362" y="1166509"/>
              <a:ext cx="9427126" cy="5149449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735579" y="980096"/>
            <a:ext cx="1189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MAIN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10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70" y="1029589"/>
            <a:ext cx="9291182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669591" y="980096"/>
            <a:ext cx="1456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7" name="slide11" descr="대시보드:LOCAL">
            <a:extLst>
              <a:ext uri="{FF2B5EF4-FFF2-40B4-BE49-F238E27FC236}">
                <a16:creationId xmlns:a16="http://schemas.microsoft.com/office/drawing/2014/main" id="{149CB66F-0C22-4F28-BC13-31BFECB8D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 t="-241"/>
          <a:stretch/>
        </p:blipFill>
        <p:spPr>
          <a:xfrm>
            <a:off x="1230974" y="1098193"/>
            <a:ext cx="9184573" cy="51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4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대시보드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1" name="화면 녹화 10">
            <a:hlinkClick r:id="" action="ppaction://media"/>
            <a:extLst>
              <a:ext uri="{FF2B5EF4-FFF2-40B4-BE49-F238E27FC236}">
                <a16:creationId xmlns:a16="http://schemas.microsoft.com/office/drawing/2014/main" id="{C34E994E-52A5-4779-A231-359F475CB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758" y="1179922"/>
            <a:ext cx="11392300" cy="51332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3AFAFB-8906-43C5-837A-7DE62293B94F}"/>
              </a:ext>
            </a:extLst>
          </p:cNvPr>
          <p:cNvSpPr/>
          <p:nvPr/>
        </p:nvSpPr>
        <p:spPr>
          <a:xfrm>
            <a:off x="9659566" y="513933"/>
            <a:ext cx="205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시연영상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7"/>
    </mc:Choice>
    <mc:Fallback xmlns="">
      <p:transition spd="slow" advTm="7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8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2069476" y="3499379"/>
            <a:ext cx="1976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활용방안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05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725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543A4EC-9130-4F06-BB0C-E12431760161}"/>
              </a:ext>
            </a:extLst>
          </p:cNvPr>
          <p:cNvSpPr txBox="1"/>
          <p:nvPr/>
        </p:nvSpPr>
        <p:spPr>
          <a:xfrm>
            <a:off x="1017415" y="256653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활용방안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0279E8A-8A6A-4D23-B726-BA5E3987978E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05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6ABEC-9FA7-48B7-8B31-923BFC93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99" y="1223282"/>
            <a:ext cx="4114495" cy="4114495"/>
          </a:xfrm>
          <a:prstGeom prst="rect">
            <a:avLst/>
          </a:prstGeom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1B955257-8335-422C-B26D-983C0AEFC9B7}"/>
              </a:ext>
            </a:extLst>
          </p:cNvPr>
          <p:cNvSpPr/>
          <p:nvPr/>
        </p:nvSpPr>
        <p:spPr>
          <a:xfrm>
            <a:off x="1017415" y="1353928"/>
            <a:ext cx="5924144" cy="4620377"/>
          </a:xfrm>
          <a:prstGeom prst="flowChartAlternateProcess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C5930-7064-4F51-BCE7-C837C9DFA667}"/>
              </a:ext>
            </a:extLst>
          </p:cNvPr>
          <p:cNvSpPr txBox="1"/>
          <p:nvPr/>
        </p:nvSpPr>
        <p:spPr>
          <a:xfrm>
            <a:off x="1634248" y="1702662"/>
            <a:ext cx="479573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정책 의사결정 시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보조자료로 활용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포털 현황 자료 제공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청년예비창업자들에게 산업   파악 용이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5403A8-888A-44DC-86FD-34A9FA6DACEE}"/>
              </a:ext>
            </a:extLst>
          </p:cNvPr>
          <p:cNvSpPr txBox="1"/>
          <p:nvPr/>
        </p:nvSpPr>
        <p:spPr>
          <a:xfrm>
            <a:off x="10340503" y="6326480"/>
            <a:ext cx="2186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Eucalyp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4061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97145" y="2172835"/>
            <a:ext cx="18758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Q&amp;A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3437" y="6618827"/>
            <a:ext cx="5678177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DINGDINGSHOP UNIVERSITY INDUSTRIAL DESIGN 20170402 CHOI EUNZY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89415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1" y="-5592038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4050518-1187-4552-922C-8E6CCD64B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547822"/>
              </p:ext>
            </p:extLst>
          </p:nvPr>
        </p:nvGraphicFramePr>
        <p:xfrm>
          <a:off x="933278" y="1765718"/>
          <a:ext cx="4771446" cy="396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3D044C-B158-4D9C-B382-BFE646F770BE}"/>
              </a:ext>
            </a:extLst>
          </p:cNvPr>
          <p:cNvSpPr txBox="1"/>
          <p:nvPr/>
        </p:nvSpPr>
        <p:spPr>
          <a:xfrm>
            <a:off x="3573983" y="5941246"/>
            <a:ext cx="2762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중소기업벤처기업부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창업기업동향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D6292-BF72-4672-8C25-715071B0F65A}"/>
              </a:ext>
            </a:extLst>
          </p:cNvPr>
          <p:cNvSpPr/>
          <p:nvPr/>
        </p:nvSpPr>
        <p:spPr>
          <a:xfrm>
            <a:off x="637599" y="1005229"/>
            <a:ext cx="5846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배경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“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관심도 상승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1EA02-6B71-46C6-8BD3-F8131B4BF235}"/>
              </a:ext>
            </a:extLst>
          </p:cNvPr>
          <p:cNvSpPr txBox="1"/>
          <p:nvPr/>
        </p:nvSpPr>
        <p:spPr>
          <a:xfrm>
            <a:off x="10452902" y="5941246"/>
            <a:ext cx="1572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중소기업벤처기업부</a:t>
            </a:r>
            <a:endParaRPr kumimoji="0" lang="ko-KR" altLang="en-US" sz="11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7F675A0-2CE5-431F-843F-C03B5341B693}"/>
              </a:ext>
            </a:extLst>
          </p:cNvPr>
          <p:cNvGrpSpPr/>
          <p:nvPr/>
        </p:nvGrpSpPr>
        <p:grpSpPr>
          <a:xfrm>
            <a:off x="6262814" y="1564274"/>
            <a:ext cx="5167187" cy="4234322"/>
            <a:chOff x="6262814" y="1564274"/>
            <a:chExt cx="5167187" cy="423432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D41B58E-D27F-47E8-BD45-5F55256DD01A}"/>
                </a:ext>
              </a:extLst>
            </p:cNvPr>
            <p:cNvGrpSpPr/>
            <p:nvPr/>
          </p:nvGrpSpPr>
          <p:grpSpPr>
            <a:xfrm>
              <a:off x="6881273" y="1564274"/>
              <a:ext cx="4548728" cy="4234322"/>
              <a:chOff x="6550533" y="1315305"/>
              <a:chExt cx="4712009" cy="495753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7E49F06-3E78-4961-A07D-668600ADF1F5}"/>
                  </a:ext>
                </a:extLst>
              </p:cNvPr>
              <p:cNvCxnSpPr/>
              <p:nvPr/>
            </p:nvCxnSpPr>
            <p:spPr>
              <a:xfrm>
                <a:off x="6554355" y="5455728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781BBC98-9B3D-435B-9B3C-4284F268DEF3}"/>
                  </a:ext>
                </a:extLst>
              </p:cNvPr>
              <p:cNvCxnSpPr/>
              <p:nvPr/>
            </p:nvCxnSpPr>
            <p:spPr>
              <a:xfrm>
                <a:off x="6554354" y="4927192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955BCAFB-2C08-4B41-9AD0-CB4B41937A92}"/>
                  </a:ext>
                </a:extLst>
              </p:cNvPr>
              <p:cNvCxnSpPr/>
              <p:nvPr/>
            </p:nvCxnSpPr>
            <p:spPr>
              <a:xfrm>
                <a:off x="6554354" y="4418111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BE6A6151-7DC6-4146-A13F-C72D42BF686B}"/>
                  </a:ext>
                </a:extLst>
              </p:cNvPr>
              <p:cNvCxnSpPr/>
              <p:nvPr/>
            </p:nvCxnSpPr>
            <p:spPr>
              <a:xfrm>
                <a:off x="6554354" y="3831209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AC142FCE-8C88-415B-96A7-315325CC804A}"/>
                  </a:ext>
                </a:extLst>
              </p:cNvPr>
              <p:cNvCxnSpPr/>
              <p:nvPr/>
            </p:nvCxnSpPr>
            <p:spPr>
              <a:xfrm>
                <a:off x="6554354" y="3290578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FAF53D49-D4AC-48AA-984B-3594BB8D2B69}"/>
                  </a:ext>
                </a:extLst>
              </p:cNvPr>
              <p:cNvCxnSpPr/>
              <p:nvPr/>
            </p:nvCxnSpPr>
            <p:spPr>
              <a:xfrm>
                <a:off x="6554353" y="2762042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AAE35C7-BC57-4F2B-99A2-D3481F69A654}"/>
                  </a:ext>
                </a:extLst>
              </p:cNvPr>
              <p:cNvCxnSpPr/>
              <p:nvPr/>
            </p:nvCxnSpPr>
            <p:spPr>
              <a:xfrm>
                <a:off x="6554353" y="2214050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EF0F5E0-B24A-4033-90CD-9468874AF7BF}"/>
                  </a:ext>
                </a:extLst>
              </p:cNvPr>
              <p:cNvGrpSpPr/>
              <p:nvPr/>
            </p:nvGrpSpPr>
            <p:grpSpPr>
              <a:xfrm>
                <a:off x="6550535" y="1970545"/>
                <a:ext cx="4708187" cy="4302290"/>
                <a:chOff x="6613737" y="1543729"/>
                <a:chExt cx="4708187" cy="4302290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ADC915-6C3F-483D-B32C-FFB93270705C}"/>
                    </a:ext>
                  </a:extLst>
                </p:cNvPr>
                <p:cNvSpPr txBox="1"/>
                <p:nvPr/>
              </p:nvSpPr>
              <p:spPr>
                <a:xfrm>
                  <a:off x="7603612" y="5538242"/>
                  <a:ext cx="8139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2020</a:t>
                  </a:r>
                  <a:endParaRPr lang="ko-KR" altLang="en-US" sz="14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8DF1D6D-9F83-460E-8C70-B0286D8D0697}"/>
                    </a:ext>
                  </a:extLst>
                </p:cNvPr>
                <p:cNvSpPr txBox="1"/>
                <p:nvPr/>
              </p:nvSpPr>
              <p:spPr>
                <a:xfrm>
                  <a:off x="9781651" y="5537993"/>
                  <a:ext cx="885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2021</a:t>
                  </a:r>
                  <a:endParaRPr lang="ko-KR" altLang="en-US" sz="12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40484A55-98BB-4560-A554-BA21E701C6B2}"/>
                    </a:ext>
                  </a:extLst>
                </p:cNvPr>
                <p:cNvGrpSpPr/>
                <p:nvPr/>
              </p:nvGrpSpPr>
              <p:grpSpPr>
                <a:xfrm>
                  <a:off x="6613737" y="1543729"/>
                  <a:ext cx="4708187" cy="3967429"/>
                  <a:chOff x="6352162" y="1843904"/>
                  <a:chExt cx="4708187" cy="3967429"/>
                </a:xfrm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FB5D3AB0-FD31-4B66-99E0-D1A2611B8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52162" y="1843904"/>
                    <a:ext cx="0" cy="396742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9C8711FC-B2FE-435B-8340-216B8A13163F}"/>
                      </a:ext>
                    </a:extLst>
                  </p:cNvPr>
                  <p:cNvCxnSpPr/>
                  <p:nvPr/>
                </p:nvCxnSpPr>
                <p:spPr>
                  <a:xfrm>
                    <a:off x="6352162" y="5800932"/>
                    <a:ext cx="4708187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43C4434-6EB6-4BAD-A3F8-1CAAFFC6C990}"/>
                  </a:ext>
                </a:extLst>
              </p:cNvPr>
              <p:cNvSpPr txBox="1"/>
              <p:nvPr/>
            </p:nvSpPr>
            <p:spPr>
              <a:xfrm>
                <a:off x="7603014" y="1583529"/>
                <a:ext cx="287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2D82ACB-808C-4B16-84B4-C29FDEF7637B}"/>
                  </a:ext>
                </a:extLst>
              </p:cNvPr>
              <p:cNvSpPr txBox="1"/>
              <p:nvPr/>
            </p:nvSpPr>
            <p:spPr>
              <a:xfrm>
                <a:off x="7657558" y="1315305"/>
                <a:ext cx="2816772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혁신창업 사업화 자금</a:t>
                </a: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E02C766-B7AF-41D6-BF4C-259AA80D82DC}"/>
                  </a:ext>
                </a:extLst>
              </p:cNvPr>
              <p:cNvCxnSpPr/>
              <p:nvPr/>
            </p:nvCxnSpPr>
            <p:spPr>
              <a:xfrm>
                <a:off x="6550535" y="5466945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ACB7654-EFAB-499E-AD18-0A0ED90A3038}"/>
                  </a:ext>
                </a:extLst>
              </p:cNvPr>
              <p:cNvCxnSpPr/>
              <p:nvPr/>
            </p:nvCxnSpPr>
            <p:spPr>
              <a:xfrm>
                <a:off x="6550534" y="4938409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A2FD83E8-7938-44D6-B620-CF9A1AD913C8}"/>
                  </a:ext>
                </a:extLst>
              </p:cNvPr>
              <p:cNvCxnSpPr/>
              <p:nvPr/>
            </p:nvCxnSpPr>
            <p:spPr>
              <a:xfrm>
                <a:off x="6550534" y="4429328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C1096A8-A880-495D-B07B-58E4D74C3C4A}"/>
                  </a:ext>
                </a:extLst>
              </p:cNvPr>
              <p:cNvCxnSpPr/>
              <p:nvPr/>
            </p:nvCxnSpPr>
            <p:spPr>
              <a:xfrm>
                <a:off x="6550534" y="3842426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B47E956D-35A6-4A38-AF43-B15C2D3B661D}"/>
                  </a:ext>
                </a:extLst>
              </p:cNvPr>
              <p:cNvCxnSpPr/>
              <p:nvPr/>
            </p:nvCxnSpPr>
            <p:spPr>
              <a:xfrm>
                <a:off x="6550533" y="2773259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494BE82-0037-4D74-8B67-8AAF80A6E6D3}"/>
                  </a:ext>
                </a:extLst>
              </p:cNvPr>
              <p:cNvCxnSpPr/>
              <p:nvPr/>
            </p:nvCxnSpPr>
            <p:spPr>
              <a:xfrm>
                <a:off x="6550533" y="2225267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C5B266E-B009-4ADC-99CA-164ACB0C91D0}"/>
                  </a:ext>
                </a:extLst>
              </p:cNvPr>
              <p:cNvGrpSpPr/>
              <p:nvPr/>
            </p:nvGrpSpPr>
            <p:grpSpPr>
              <a:xfrm>
                <a:off x="6554355" y="1959327"/>
                <a:ext cx="4708187" cy="3969406"/>
                <a:chOff x="6633193" y="1515661"/>
                <a:chExt cx="4708187" cy="3969406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A1B2994-CA63-4D4C-BF62-9C2E3F6A46C1}"/>
                    </a:ext>
                  </a:extLst>
                </p:cNvPr>
                <p:cNvSpPr/>
                <p:nvPr/>
              </p:nvSpPr>
              <p:spPr>
                <a:xfrm>
                  <a:off x="7240344" y="2692110"/>
                  <a:ext cx="1335320" cy="2792957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1,600 </a:t>
                  </a:r>
                  <a:r>
                    <a:rPr lang="ko-KR" altLang="en-US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억 원</a:t>
                  </a:r>
                </a:p>
              </p:txBody>
            </p: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F443ACBA-0DE2-4171-9B1C-B86397E52DD5}"/>
                    </a:ext>
                  </a:extLst>
                </p:cNvPr>
                <p:cNvGrpSpPr/>
                <p:nvPr/>
              </p:nvGrpSpPr>
              <p:grpSpPr>
                <a:xfrm>
                  <a:off x="6633193" y="1515661"/>
                  <a:ext cx="4708187" cy="3969236"/>
                  <a:chOff x="6613737" y="1543728"/>
                  <a:chExt cx="4708187" cy="3969236"/>
                </a:xfrm>
              </p:grpSpPr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656D448-CB5D-400C-A61D-9F2F7E1879FC}"/>
                      </a:ext>
                    </a:extLst>
                  </p:cNvPr>
                  <p:cNvSpPr/>
                  <p:nvPr/>
                </p:nvSpPr>
                <p:spPr>
                  <a:xfrm>
                    <a:off x="9327727" y="1787234"/>
                    <a:ext cx="1335320" cy="3725730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rPr>
                      <a:t>2,100 </a:t>
                    </a:r>
                    <a:r>
                      <a: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rPr>
                      <a:t>억 원</a:t>
                    </a:r>
                  </a:p>
                </p:txBody>
              </p:sp>
              <p:grpSp>
                <p:nvGrpSpPr>
                  <p:cNvPr id="96" name="그룹 95">
                    <a:extLst>
                      <a:ext uri="{FF2B5EF4-FFF2-40B4-BE49-F238E27FC236}">
                        <a16:creationId xmlns:a16="http://schemas.microsoft.com/office/drawing/2014/main" id="{B0991A71-4C5A-4306-ACA6-35B1CC40B148}"/>
                      </a:ext>
                    </a:extLst>
                  </p:cNvPr>
                  <p:cNvGrpSpPr/>
                  <p:nvPr/>
                </p:nvGrpSpPr>
                <p:grpSpPr>
                  <a:xfrm>
                    <a:off x="6613737" y="1543728"/>
                    <a:ext cx="4708187" cy="3967428"/>
                    <a:chOff x="6352162" y="1843903"/>
                    <a:chExt cx="4708187" cy="3967428"/>
                  </a:xfrm>
                </p:grpSpPr>
                <p:cxnSp>
                  <p:nvCxnSpPr>
                    <p:cNvPr id="97" name="직선 연결선 96">
                      <a:extLst>
                        <a:ext uri="{FF2B5EF4-FFF2-40B4-BE49-F238E27FC236}">
                          <a16:creationId xmlns:a16="http://schemas.microsoft.com/office/drawing/2014/main" id="{75CE1293-1CB8-43FE-842A-D0C909F1CC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52162" y="1843904"/>
                      <a:ext cx="0" cy="396742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0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직선 연결선 97">
                      <a:extLst>
                        <a:ext uri="{FF2B5EF4-FFF2-40B4-BE49-F238E27FC236}">
                          <a16:creationId xmlns:a16="http://schemas.microsoft.com/office/drawing/2014/main" id="{64A913BA-2DB2-4BF0-BFF1-BB821CC48B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52162" y="5800932"/>
                      <a:ext cx="470818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F7E03BA-3933-4D7D-8B20-C6DA5254D300}"/>
                </a:ext>
              </a:extLst>
            </p:cNvPr>
            <p:cNvSpPr txBox="1"/>
            <p:nvPr/>
          </p:nvSpPr>
          <p:spPr>
            <a:xfrm>
              <a:off x="6262814" y="2183489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2,100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B75C97-77E9-4A2F-B9BE-AA0904E5FEE9}"/>
                </a:ext>
              </a:extLst>
            </p:cNvPr>
            <p:cNvSpPr txBox="1"/>
            <p:nvPr/>
          </p:nvSpPr>
          <p:spPr>
            <a:xfrm>
              <a:off x="6266632" y="2637441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1,800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3B476B-E1D4-45D3-B94A-69000172B010}"/>
                </a:ext>
              </a:extLst>
            </p:cNvPr>
            <p:cNvSpPr txBox="1"/>
            <p:nvPr/>
          </p:nvSpPr>
          <p:spPr>
            <a:xfrm>
              <a:off x="6271716" y="3071503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1,500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96251C-07B3-4231-B629-DA88B34488DC}"/>
                </a:ext>
              </a:extLst>
            </p:cNvPr>
            <p:cNvSpPr txBox="1"/>
            <p:nvPr/>
          </p:nvSpPr>
          <p:spPr>
            <a:xfrm>
              <a:off x="6266632" y="3563625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1,200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3A9D806-8ACD-4802-888C-1CEFE4973E7F}"/>
                </a:ext>
              </a:extLst>
            </p:cNvPr>
            <p:cNvSpPr txBox="1"/>
            <p:nvPr/>
          </p:nvSpPr>
          <p:spPr>
            <a:xfrm>
              <a:off x="6558982" y="5292736"/>
              <a:ext cx="239234" cy="31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BBE4F4-6EA3-458C-9367-50AE87F63CA6}"/>
                </a:ext>
              </a:extLst>
            </p:cNvPr>
            <p:cNvSpPr txBox="1"/>
            <p:nvPr/>
          </p:nvSpPr>
          <p:spPr>
            <a:xfrm>
              <a:off x="6419241" y="4471820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600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A374AE4-2EC9-41AE-AB9C-4F6E3884A8EF}"/>
                </a:ext>
              </a:extLst>
            </p:cNvPr>
            <p:cNvSpPr txBox="1"/>
            <p:nvPr/>
          </p:nvSpPr>
          <p:spPr>
            <a:xfrm>
              <a:off x="6419241" y="4067404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900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C622EFF-F1CA-457A-89F1-B22C0C7C0F3B}"/>
                </a:ext>
              </a:extLst>
            </p:cNvPr>
            <p:cNvSpPr txBox="1"/>
            <p:nvPr/>
          </p:nvSpPr>
          <p:spPr>
            <a:xfrm>
              <a:off x="6282987" y="4902687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 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319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97145" y="2172835"/>
            <a:ext cx="45643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THANK YOU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3437" y="6618827"/>
            <a:ext cx="5678177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DINGDINGSHOP UNIVERSITY INDUSTRIAL DESIGN 20170402 CHOI EUNZY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29146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B4081FC0-AAA5-4027-B429-94AEC6E23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8066" y="3020196"/>
            <a:ext cx="4175101" cy="295216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7" name="그림 1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18C81CFA-30D4-4D05-BE1C-1736F2B2C6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5" t="17252" r="29977" b="35123"/>
          <a:stretch/>
        </p:blipFill>
        <p:spPr>
          <a:xfrm>
            <a:off x="1830690" y="2087448"/>
            <a:ext cx="4862604" cy="193514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C1C953C-0DF6-4310-B40B-B2FC4CD3B6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55" t="17742" r="42767" b="26162"/>
          <a:stretch/>
        </p:blipFill>
        <p:spPr>
          <a:xfrm>
            <a:off x="205430" y="2672916"/>
            <a:ext cx="1871535" cy="28420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7959A6-D5A5-4425-A9A8-6D2D52107F5D}"/>
              </a:ext>
            </a:extLst>
          </p:cNvPr>
          <p:cNvSpPr/>
          <p:nvPr/>
        </p:nvSpPr>
        <p:spPr>
          <a:xfrm>
            <a:off x="637599" y="1005229"/>
            <a:ext cx="4980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문제점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“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현황 지표 부족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3DF176-A5CA-4731-9B87-6412C2FC0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4" y="4024911"/>
            <a:ext cx="5098243" cy="23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04940E22-63B5-4F97-8677-22A137172257}"/>
              </a:ext>
            </a:extLst>
          </p:cNvPr>
          <p:cNvSpPr/>
          <p:nvPr/>
        </p:nvSpPr>
        <p:spPr>
          <a:xfrm>
            <a:off x="7841805" y="2636368"/>
            <a:ext cx="3727625" cy="3284022"/>
          </a:xfrm>
          <a:prstGeom prst="flowChartAlternateProcess">
            <a:avLst/>
          </a:prstGeom>
          <a:noFill/>
          <a:ln w="254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수치적 지표 부족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A75D-A3ED-4424-AB7D-22535D1C46EE}"/>
              </a:ext>
            </a:extLst>
          </p:cNvPr>
          <p:cNvSpPr txBox="1"/>
          <p:nvPr/>
        </p:nvSpPr>
        <p:spPr>
          <a:xfrm>
            <a:off x="1017415" y="1654151"/>
            <a:ext cx="565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지원 및 정책 카테고리 다수</a:t>
            </a:r>
            <a:endParaRPr lang="en-US" altLang="ko-KR" sz="2400" b="1" dirty="0">
              <a:solidFill>
                <a:schemeClr val="bg2">
                  <a:lumMod val="1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18AF2-4F2F-4DB9-BF3E-68CABD05E9E7}"/>
              </a:ext>
            </a:extLst>
          </p:cNvPr>
          <p:cNvSpPr txBox="1"/>
          <p:nvPr/>
        </p:nvSpPr>
        <p:spPr>
          <a:xfrm>
            <a:off x="9123078" y="2237806"/>
            <a:ext cx="114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But</a:t>
            </a:r>
            <a:endParaRPr lang="ko-KR" altLang="en-US" sz="4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98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8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prstClr val="black">
                    <a:lumMod val="50000"/>
                    <a:lumOff val="50000"/>
                    <a:alpha val="40000"/>
                  </a:prst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CCC56-4882-45B2-A431-8CC43A6A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47" y="1357621"/>
            <a:ext cx="3801719" cy="38017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D30A0A-F156-4C50-975B-B3F1FB07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16" y="4190088"/>
            <a:ext cx="2253094" cy="2253094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07865BF-DB16-4F50-A7B4-87E891976FD6}"/>
              </a:ext>
            </a:extLst>
          </p:cNvPr>
          <p:cNvSpPr/>
          <p:nvPr/>
        </p:nvSpPr>
        <p:spPr>
          <a:xfrm>
            <a:off x="3210877" y="3092973"/>
            <a:ext cx="992221" cy="90351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EB7F39CB-5671-42A5-B423-5E64C1AB67DE}"/>
              </a:ext>
            </a:extLst>
          </p:cNvPr>
          <p:cNvSpPr/>
          <p:nvPr/>
        </p:nvSpPr>
        <p:spPr>
          <a:xfrm>
            <a:off x="1693363" y="1707581"/>
            <a:ext cx="4027251" cy="851615"/>
          </a:xfrm>
          <a:prstGeom prst="flowChartAlternateProcess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현황 파악</a:t>
            </a: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4010573A-D54C-40B1-A42E-8B81AD46A20B}"/>
              </a:ext>
            </a:extLst>
          </p:cNvPr>
          <p:cNvSpPr/>
          <p:nvPr/>
        </p:nvSpPr>
        <p:spPr>
          <a:xfrm>
            <a:off x="813134" y="4382372"/>
            <a:ext cx="6053976" cy="903518"/>
          </a:xfrm>
          <a:prstGeom prst="flowChartAlternateProcess">
            <a:avLst/>
          </a:prstGeom>
          <a:noFill/>
          <a:ln w="254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수치적 지표로 지역별로 청년산업 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79BC6-6E84-440F-B3B9-AF0ABAE979A9}"/>
              </a:ext>
            </a:extLst>
          </p:cNvPr>
          <p:cNvSpPr txBox="1"/>
          <p:nvPr/>
        </p:nvSpPr>
        <p:spPr>
          <a:xfrm>
            <a:off x="10388588" y="6473732"/>
            <a:ext cx="1715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 </a:t>
            </a:r>
            <a:r>
              <a:rPr lang="en-US" altLang="ko-KR" sz="1000" dirty="0" err="1"/>
              <a:t>Freepik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7D69A-C6C3-43B1-814A-F5AA49EA8310}"/>
              </a:ext>
            </a:extLst>
          </p:cNvPr>
          <p:cNvSpPr txBox="1"/>
          <p:nvPr/>
        </p:nvSpPr>
        <p:spPr>
          <a:xfrm>
            <a:off x="8075274" y="6469130"/>
            <a:ext cx="2715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</a:t>
            </a:r>
            <a:r>
              <a:rPr lang="en-US" altLang="ko-KR" sz="1000" dirty="0"/>
              <a:t>: Nikita </a:t>
            </a:r>
            <a:r>
              <a:rPr lang="en-US" altLang="ko-KR" sz="1000" dirty="0" err="1"/>
              <a:t>Golubev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664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9" y="-3734292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885369" y="3604846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02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52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2600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 목록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400E74-2118-4477-9F1D-4FAEEF197FE3}"/>
              </a:ext>
            </a:extLst>
          </p:cNvPr>
          <p:cNvSpPr/>
          <p:nvPr/>
        </p:nvSpPr>
        <p:spPr>
          <a:xfrm>
            <a:off x="637599" y="2875175"/>
            <a:ext cx="3035431" cy="3233534"/>
          </a:xfrm>
          <a:prstGeom prst="rect">
            <a:avLst/>
          </a:prstGeom>
          <a:noFill/>
          <a:ln w="1905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CFE0BA-349D-46C9-9FD9-761EA53226BF}"/>
              </a:ext>
            </a:extLst>
          </p:cNvPr>
          <p:cNvSpPr/>
          <p:nvPr/>
        </p:nvSpPr>
        <p:spPr>
          <a:xfrm>
            <a:off x="4457026" y="2875175"/>
            <a:ext cx="3035431" cy="3233534"/>
          </a:xfrm>
          <a:prstGeom prst="rect">
            <a:avLst/>
          </a:prstGeom>
          <a:noFill/>
          <a:ln w="1905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8ECF9C-5FE3-498D-B182-B8179A5F1EED}"/>
              </a:ext>
            </a:extLst>
          </p:cNvPr>
          <p:cNvSpPr/>
          <p:nvPr/>
        </p:nvSpPr>
        <p:spPr>
          <a:xfrm>
            <a:off x="8276453" y="2875175"/>
            <a:ext cx="3035431" cy="323353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05844-9226-445D-8D51-9951089DC469}"/>
              </a:ext>
            </a:extLst>
          </p:cNvPr>
          <p:cNvSpPr txBox="1"/>
          <p:nvPr/>
        </p:nvSpPr>
        <p:spPr>
          <a:xfrm>
            <a:off x="1069769" y="21703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한국기업데이터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(KED)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DFA5FA-09C3-40B8-A8BA-602E03C838ED}"/>
              </a:ext>
            </a:extLst>
          </p:cNvPr>
          <p:cNvSpPr txBox="1"/>
          <p:nvPr/>
        </p:nvSpPr>
        <p:spPr>
          <a:xfrm>
            <a:off x="5031614" y="2079052"/>
            <a:ext cx="198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디지털 산업혁신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빅데이터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E43587-9AF7-46F3-B733-C5D9AB04D855}"/>
              </a:ext>
            </a:extLst>
          </p:cNvPr>
          <p:cNvSpPr txBox="1"/>
          <p:nvPr/>
        </p:nvSpPr>
        <p:spPr>
          <a:xfrm>
            <a:off x="8853044" y="22175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공공데이터 포털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881469-DD85-4EDB-A3FF-7268DD8DF0F5}"/>
              </a:ext>
            </a:extLst>
          </p:cNvPr>
          <p:cNvSpPr txBox="1"/>
          <p:nvPr/>
        </p:nvSpPr>
        <p:spPr>
          <a:xfrm>
            <a:off x="777926" y="3084076"/>
            <a:ext cx="24176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신설법인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기업 일반 현황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조기경보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이전 데이터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2E681A-D844-4620-9015-113F256C16D9}"/>
              </a:ext>
            </a:extLst>
          </p:cNvPr>
          <p:cNvSpPr txBox="1"/>
          <p:nvPr/>
        </p:nvSpPr>
        <p:spPr>
          <a:xfrm>
            <a:off x="4708737" y="3084076"/>
            <a:ext cx="16898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분류코드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EEE30-0D2E-4763-81B1-A0DB723BAF37}"/>
              </a:ext>
            </a:extLst>
          </p:cNvPr>
          <p:cNvSpPr txBox="1"/>
          <p:nvPr/>
        </p:nvSpPr>
        <p:spPr>
          <a:xfrm>
            <a:off x="8667995" y="3084076"/>
            <a:ext cx="23519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선택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KOSIS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행정구역별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1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세별 주민등록 인구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64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3597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KED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추출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공통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47766E-574C-46A9-A442-A696B267A1E9}"/>
              </a:ext>
            </a:extLst>
          </p:cNvPr>
          <p:cNvGrpSpPr/>
          <p:nvPr/>
        </p:nvGrpSpPr>
        <p:grpSpPr>
          <a:xfrm>
            <a:off x="1336045" y="2092821"/>
            <a:ext cx="5663908" cy="914400"/>
            <a:chOff x="1336045" y="2092821"/>
            <a:chExt cx="5663908" cy="9144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B97B55-B2C0-4226-958A-E19961C9105B}"/>
                </a:ext>
              </a:extLst>
            </p:cNvPr>
            <p:cNvSpPr txBox="1"/>
            <p:nvPr/>
          </p:nvSpPr>
          <p:spPr>
            <a:xfrm>
              <a:off x="2887930" y="2366570"/>
              <a:ext cx="4112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청년 연령대  </a:t>
              </a:r>
              <a:r>
                <a:rPr lang="en-US" altLang="ko-KR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: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20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~ 30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(20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~39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</p:txBody>
        </p:sp>
        <p:pic>
          <p:nvPicPr>
            <p:cNvPr id="5" name="그래픽 4" descr="사용자 윤곽선">
              <a:extLst>
                <a:ext uri="{FF2B5EF4-FFF2-40B4-BE49-F238E27FC236}">
                  <a16:creationId xmlns:a16="http://schemas.microsoft.com/office/drawing/2014/main" id="{8DB40D63-C69F-4171-A21D-6035E5BB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6045" y="2092821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FF8225-3207-4C1F-9378-687B491B5D9D}"/>
              </a:ext>
            </a:extLst>
          </p:cNvPr>
          <p:cNvGrpSpPr/>
          <p:nvPr/>
        </p:nvGrpSpPr>
        <p:grpSpPr>
          <a:xfrm>
            <a:off x="1336045" y="3462895"/>
            <a:ext cx="4336622" cy="914400"/>
            <a:chOff x="1336045" y="3336945"/>
            <a:chExt cx="4336622" cy="914400"/>
          </a:xfrm>
        </p:grpSpPr>
        <p:pic>
          <p:nvPicPr>
            <p:cNvPr id="12" name="그래픽 11" descr="핀 있는 지도 윤곽선">
              <a:extLst>
                <a:ext uri="{FF2B5EF4-FFF2-40B4-BE49-F238E27FC236}">
                  <a16:creationId xmlns:a16="http://schemas.microsoft.com/office/drawing/2014/main" id="{9660642F-1D0C-4269-AD7B-5AFBE68C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6045" y="3336945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31C27B-E00C-4A4B-BF9A-D411DF38B8B2}"/>
                </a:ext>
              </a:extLst>
            </p:cNvPr>
            <p:cNvSpPr txBox="1"/>
            <p:nvPr/>
          </p:nvSpPr>
          <p:spPr>
            <a:xfrm>
              <a:off x="2887930" y="3609479"/>
              <a:ext cx="278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시도 기준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전국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17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06F120-9CF8-4D7A-B315-2AB3EC808F9E}"/>
              </a:ext>
            </a:extLst>
          </p:cNvPr>
          <p:cNvGrpSpPr/>
          <p:nvPr/>
        </p:nvGrpSpPr>
        <p:grpSpPr>
          <a:xfrm>
            <a:off x="1336045" y="4832969"/>
            <a:ext cx="6072674" cy="914400"/>
            <a:chOff x="1336045" y="4832969"/>
            <a:chExt cx="6072674" cy="914400"/>
          </a:xfrm>
        </p:grpSpPr>
        <p:pic>
          <p:nvPicPr>
            <p:cNvPr id="14" name="그래픽 13" descr="체크리스트 윤곽선">
              <a:extLst>
                <a:ext uri="{FF2B5EF4-FFF2-40B4-BE49-F238E27FC236}">
                  <a16:creationId xmlns:a16="http://schemas.microsoft.com/office/drawing/2014/main" id="{238BA9AC-AAFE-4AC5-8260-86D366D4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6045" y="483296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0ACA7B-8316-4568-BADD-C721FC887099}"/>
                </a:ext>
              </a:extLst>
            </p:cNvPr>
            <p:cNvSpPr txBox="1"/>
            <p:nvPr/>
          </p:nvSpPr>
          <p:spPr>
            <a:xfrm>
              <a:off x="2887930" y="5105503"/>
              <a:ext cx="452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업종 구분 </a:t>
              </a:r>
              <a:r>
                <a:rPr lang="en-US" altLang="ko-KR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: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중분류명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알파벳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+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숫자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단위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31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2529</Words>
  <Application>Microsoft Office PowerPoint</Application>
  <PresentationFormat>와이드스크린</PresentationFormat>
  <Paragraphs>966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경기천년제목 Light</vt:lpstr>
      <vt:lpstr>Arial</vt:lpstr>
      <vt:lpstr>스웨거 TTF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12936</cp:lastModifiedBy>
  <cp:revision>92</cp:revision>
  <dcterms:created xsi:type="dcterms:W3CDTF">2017-10-22T03:07:55Z</dcterms:created>
  <dcterms:modified xsi:type="dcterms:W3CDTF">2021-11-22T13:04:56Z</dcterms:modified>
</cp:coreProperties>
</file>